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793" r:id="rId2"/>
    <p:sldId id="801" r:id="rId3"/>
    <p:sldId id="794" r:id="rId4"/>
    <p:sldId id="800" r:id="rId5"/>
    <p:sldId id="799" r:id="rId6"/>
    <p:sldId id="798" r:id="rId7"/>
    <p:sldId id="797" r:id="rId8"/>
    <p:sldId id="796" r:id="rId9"/>
    <p:sldId id="795" r:id="rId10"/>
    <p:sldId id="803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2D4369-4B9B-4C49-9E10-F24DCD08AC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47A4E85-EA7F-4CE8-816A-D2D740B082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AEC2435-BB06-4ECF-9958-C7D2B9BEA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0E39-90B0-4278-B253-C6191F491EEA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A59DAB6-D286-424E-9B79-C2D94A8A1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9CF96F-16E9-4F1E-9DE5-17D445EB4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A22F4-3944-4E46-BCE4-1513CDDE84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3308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5837A9-BF07-4018-AB80-616AF9A38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A4BA5E8-ECEB-434C-8C22-657B8482A0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062D75A-DA9E-4A0A-9002-345FD6F84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0E39-90B0-4278-B253-C6191F491EEA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861A8EA-CE41-4790-8642-7E2E0488F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F6AFC14-B130-4334-9E8E-BB3ECBFB3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A22F4-3944-4E46-BCE4-1513CDDE84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414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CB3F3EE-3C26-479C-8281-59005AC4D2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76FD238-AA11-466D-828A-01A468DB01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7AB6C1A-3187-419F-8420-38CC24356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0E39-90B0-4278-B253-C6191F491EEA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0A603CB-0829-407F-8685-68F49371A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517A3E3-42E7-4D8F-884C-569C7F0FE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A22F4-3944-4E46-BCE4-1513CDDE84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22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B2B7E9-5823-4463-9EB4-E7DFF0358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9EAB746-0C07-4DBD-980E-16C8786683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DDBCA4A-AFD4-4900-89A8-5905674AA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0E39-90B0-4278-B253-C6191F491EEA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96FBB0B-0EB7-4251-8DE9-6A34F8287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BA1CEBB-DCFC-4729-9E26-F18DC367D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A22F4-3944-4E46-BCE4-1513CDDE84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2202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2B61D3-BA68-4556-AE21-B097EF9B1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28E18A2-94DB-435E-A365-B903E9D7E2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1B95364-FED1-481F-8110-712475BA4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0E39-90B0-4278-B253-C6191F491EEA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1F87365-5FD4-4CE2-939B-2D5B246B4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E9E67F6-C0A0-4A25-B1A9-983D21185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A22F4-3944-4E46-BCE4-1513CDDE84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914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428E67-45AD-446E-912F-DE38E2EF4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4D2A4EE-27B7-4211-8CAF-312603A17E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E230A8F-57E4-4B30-A07F-4884F7C7B7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3937CD6-F9BD-4A85-8D0C-907FBF9AD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0E39-90B0-4278-B253-C6191F491EEA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210B719-81F9-4342-A820-005458A51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B8F4EDC-CAEC-4418-80D6-C4BDAAD3F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A22F4-3944-4E46-BCE4-1513CDDE84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008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86D168-89B0-46DD-BC25-C06C5828E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E2C5C10-5EED-4857-BE50-4CF156662E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CEBB138-48C8-46E2-9927-7E256FBBCC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F8EDBF4-BE4A-45E3-BF47-1F44A9E502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29EE76A-1360-4A80-BCB4-5853B9A745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8EFCB34-71D5-4080-B55C-5025F005E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0E39-90B0-4278-B253-C6191F491EEA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AAB5950-902D-4CAE-9853-BD0D77657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943533A-D2F8-450B-9C1A-338D227B6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A22F4-3944-4E46-BCE4-1513CDDE84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839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15656E-6913-4A03-B0F6-51B66E6DB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B3803EB-6494-4B48-A12C-9D719489C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0E39-90B0-4278-B253-C6191F491EEA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D46F040-BD24-49FA-B91A-C763B702A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1CDE36E-9CD9-45A5-AF50-59C3DD3D8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A22F4-3944-4E46-BCE4-1513CDDE84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238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C59CDE1-563C-429E-9E27-A8B1047ED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0E39-90B0-4278-B253-C6191F491EEA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66215E2-22F3-4D57-AFD4-89090537C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BC73FEB-F527-463F-ACAF-617B16DAF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A22F4-3944-4E46-BCE4-1513CDDE84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779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EDBD3E-939B-4BD6-8B4B-08BCC64E1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F4E5626-5C94-4C38-8A2A-1BE1D7C0B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6D54CDD-1961-4183-9B3B-844ECDF1D5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CDB2BC7-46FD-4E4E-878F-C6735FD40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0E39-90B0-4278-B253-C6191F491EEA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76BD325-614F-4823-B538-487BEF9D0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54CA7FF-7E4F-4902-8867-FC4617C9A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A22F4-3944-4E46-BCE4-1513CDDE84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655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FE609D-2DD3-4682-8853-3E5FB80F1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58940E0-03B8-4EED-AB67-89324B9D58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CDDEB6C-13B4-4700-B492-A80DB083DD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39BAF34-1E93-455E-B2AC-F65308270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0E39-90B0-4278-B253-C6191F491EEA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AE52733-C9E2-4BE0-AA48-3ED5F4C71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4B8F3E8-0D8D-448D-B515-AE9762C89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A22F4-3944-4E46-BCE4-1513CDDE84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766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6BF9B1-3A69-477A-A877-76DD19677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D36D54A-E360-4F14-9CB2-74EEFF820F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5B52EAD-7700-4CBB-9BD1-9949E6F56C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30E39-90B0-4278-B253-C6191F491EEA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0B8CF7D-41F9-4DE2-9462-35F1FFF17F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7CF1FC-11B9-4D49-AC1B-AB748A0261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A22F4-3944-4E46-BCE4-1513CDDE84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230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9165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332514" y="3429000"/>
            <a:ext cx="6858001" cy="4478149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27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ПРЕЗЕНТАЦИЯ </a:t>
            </a:r>
          </a:p>
          <a:p>
            <a:pPr algn="ctr"/>
            <a:r>
              <a:rPr lang="ru-RU" altLang="ru-RU" sz="27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ЭЛЕКТИВНОЙ ДИСЦИПЛИНЫ</a:t>
            </a: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r>
              <a:rPr lang="ru-RU" altLang="ru-RU" sz="2700" b="1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«ИСТОРИЯ ЗАПАДНОЕВРОПЕЙСКОЙ ОБЩЕСТВЕННО-ПОЛИТИЧЕСКОЙ МЫСЛИ В НОВОЕ И НОВЕЙШЕЕ ВРЕМЯ»</a:t>
            </a:r>
          </a:p>
          <a:p>
            <a:pPr algn="r"/>
            <a:endParaRPr lang="ru-RU" altLang="ru-RU" sz="15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73087" y="5995825"/>
            <a:ext cx="8817428" cy="2600712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endParaRPr lang="ru-RU" altLang="ru-RU" sz="20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just"/>
            <a:r>
              <a:rPr lang="ru-RU" altLang="ru-RU" sz="20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                                КАФЕДРА  ИСТОРИИ, ПОЛИТОЛОГИИ И СОЦИОЛОГИИ</a:t>
            </a:r>
          </a:p>
          <a:p>
            <a:pPr algn="r"/>
            <a:endParaRPr lang="ru-RU" altLang="ru-RU" sz="15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123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587932" y="4444166"/>
            <a:ext cx="7289074" cy="707886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40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884913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44090" y="1128652"/>
            <a:ext cx="7886700" cy="940860"/>
          </a:xfrm>
        </p:spPr>
        <p:txBody>
          <a:bodyPr/>
          <a:lstStyle/>
          <a:p>
            <a:pPr algn="ctr"/>
            <a:r>
              <a:rPr lang="ru-RU" dirty="0"/>
              <a:t>Цель освоения дисциплины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44090" y="2069512"/>
            <a:ext cx="7886700" cy="43513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Целью освоения дисциплины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«История западноевропейской общественно-политической мысли в Новое и Новейшее время»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является формирование у студентов целостного представления о содержании и своеобразии общественно-политических теорий и доктрин, сложившихся на Западе с конца XVIII в. до начала ХХ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в.; изучение закономерностей формирования и трансформации политической мысли; введение в круг проблем, определяющих содержание современных западноевропейских политических доктрин и идеологий 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881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1881826" y="378835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881826" y="6531430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10260342" y="385304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803928" y="378835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3683" y="45501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97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44090" y="1128652"/>
            <a:ext cx="7886700" cy="940860"/>
          </a:xfrm>
        </p:spPr>
        <p:txBody>
          <a:bodyPr/>
          <a:lstStyle/>
          <a:p>
            <a:pPr algn="ctr"/>
            <a:r>
              <a:rPr lang="ru-RU" dirty="0"/>
              <a:t>Задачи дисциплины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44090" y="2069512"/>
            <a:ext cx="7886700" cy="4351338"/>
          </a:xfrm>
        </p:spPr>
        <p:txBody>
          <a:bodyPr>
            <a:normAutofit lnSpcReduction="10000"/>
          </a:bodyPr>
          <a:lstStyle/>
          <a:p>
            <a:pPr indent="450215" algn="just"/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установление актуальности, объективных причин, обуславливающих необходимость изучения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«Истории западноевропейской общественно-политической мысли в Новое и Новейшее время»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»;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выявление предмета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«История западноевропейской общественно-политической мысли в Новое и Новейшее время»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его отличия от других сфер гуманитарного знания, раскрытие основных функций и задач, методологической базы, используемых методов, исторических этапов формирования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«Истории западноевропейской общественно-политической мысли в Новое и Новейшее время»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как науки и учебной дисциплины;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определение особенностей и содержания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западноевропейской общественно-политической мысли в Новое и Новейшее время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раскрытие эволюции базовых политических идеологий (консерватизм, либерализм, социализм, анархизм);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выявление специфики становления современной исторической и политической терминологии и спектра общественно-политических направлений западноевропейской общественно-политической мысли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881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1881826" y="378835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881826" y="6531430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10260342" y="385304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803928" y="378835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380" y="492669"/>
            <a:ext cx="1531921" cy="126523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0227" y="159336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20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44090" y="1128652"/>
            <a:ext cx="7886700" cy="940860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>Для кого предназначена дисциплина?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44090" y="2295888"/>
            <a:ext cx="78867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     </a:t>
            </a:r>
            <a:r>
              <a:rPr lang="ru-RU" sz="3200" dirty="0"/>
              <a:t>Для обучающихся по направлению подготовки 40.03.01 Юриспруденция:</a:t>
            </a:r>
          </a:p>
          <a:p>
            <a:pPr algn="just">
              <a:buFontTx/>
              <a:buChar char="-"/>
            </a:pPr>
            <a:r>
              <a:rPr lang="ru-RU" sz="3200" dirty="0"/>
              <a:t>гражданско-правовой профиль;</a:t>
            </a:r>
          </a:p>
          <a:p>
            <a:pPr algn="just">
              <a:buFontTx/>
              <a:buChar char="-"/>
            </a:pPr>
            <a:r>
              <a:rPr lang="ru-RU" sz="3200" dirty="0"/>
              <a:t>следственно-прокурорский профиль</a:t>
            </a:r>
            <a:r>
              <a:rPr lang="en-US" sz="3200" dirty="0"/>
              <a:t>;</a:t>
            </a:r>
            <a:endParaRPr lang="ru-RU" sz="3200" dirty="0"/>
          </a:p>
          <a:p>
            <a:pPr algn="just">
              <a:buFontTx/>
              <a:buChar char="-"/>
            </a:pPr>
            <a:r>
              <a:rPr lang="ru-RU" sz="3200" dirty="0">
                <a:effectLst/>
                <a:ea typeface="Times New Roman" panose="02020603050405020304" pitchFamily="18" charset="0"/>
              </a:rPr>
              <a:t>судебно-адвокатский </a:t>
            </a:r>
            <a:r>
              <a:rPr lang="ru-RU" sz="3200" dirty="0"/>
              <a:t>профиль</a:t>
            </a:r>
            <a:r>
              <a:rPr lang="en-US" sz="3200" dirty="0"/>
              <a:t>;</a:t>
            </a:r>
            <a:r>
              <a:rPr lang="ru-RU" sz="3200" dirty="0">
                <a:effectLst/>
                <a:ea typeface="Times New Roman" panose="02020603050405020304" pitchFamily="18" charset="0"/>
              </a:rPr>
              <a:t> </a:t>
            </a:r>
          </a:p>
          <a:p>
            <a:pPr algn="just">
              <a:buFontTx/>
              <a:buChar char="-"/>
            </a:pPr>
            <a:r>
              <a:rPr lang="ru-RU" sz="3200" dirty="0">
                <a:effectLst/>
                <a:ea typeface="Times New Roman" panose="02020603050405020304" pitchFamily="18" charset="0"/>
              </a:rPr>
              <a:t>следственно-судебный </a:t>
            </a:r>
            <a:r>
              <a:rPr lang="ru-RU" sz="3200" dirty="0"/>
              <a:t>профиль</a:t>
            </a:r>
            <a:r>
              <a:rPr lang="en-US" sz="3200" dirty="0"/>
              <a:t>;</a:t>
            </a:r>
            <a:r>
              <a:rPr lang="ru-RU" sz="3200" dirty="0">
                <a:effectLst/>
                <a:ea typeface="Times New Roman" panose="02020603050405020304" pitchFamily="18" charset="0"/>
              </a:rPr>
              <a:t> </a:t>
            </a:r>
          </a:p>
          <a:p>
            <a:pPr algn="just">
              <a:buFontTx/>
              <a:buChar char="-"/>
            </a:pPr>
            <a:r>
              <a:rPr lang="ru-RU" sz="3200" dirty="0">
                <a:effectLst/>
                <a:ea typeface="Times New Roman" panose="02020603050405020304" pitchFamily="18" charset="0"/>
              </a:rPr>
              <a:t>уголовно-правовой    профиль</a:t>
            </a:r>
            <a:endParaRPr lang="ru-RU" sz="3200" dirty="0"/>
          </a:p>
          <a:p>
            <a:pPr algn="just"/>
            <a:endParaRPr lang="en-US" dirty="0"/>
          </a:p>
          <a:p>
            <a:pPr marL="0" indent="0" algn="just">
              <a:buNone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881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1881826" y="378835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881826" y="6531430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10260342" y="385304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803928" y="378835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1250" y="88705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500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44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Что изучается в ходе освоения дисциплины?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44090" y="2295888"/>
            <a:ext cx="7886700" cy="4351338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историческая эпоха, объективные причины, подтолкнувшие западноевропейских мыслителей к изучению актуальных общественно-политических проблем своего времени;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основные общественно-политические концепции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западноевропейской политической мысли, сформировавшиеся в Новое и Новейшее время;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направления, вехи и итоги исследований западноевропейскими мыслителями в Новое и Новейшее время  проблем государства, политики, права, свободы, демократии, взаимоотношения личности и власти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ru-RU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881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1881826" y="378835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881826" y="6531430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10260342" y="385304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803928" y="378835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1250" y="88705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856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44090" y="1128652"/>
            <a:ext cx="7886700" cy="940860"/>
          </a:xfrm>
        </p:spPr>
        <p:txBody>
          <a:bodyPr/>
          <a:lstStyle/>
          <a:p>
            <a:r>
              <a:rPr lang="ru-RU" dirty="0"/>
              <a:t>Тематический план дисциплины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44090" y="2295888"/>
            <a:ext cx="78867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/>
              <a:t>Тема 1.Политические учения эпохи европейского Просвещения;</a:t>
            </a:r>
            <a:endParaRPr lang="ru-RU" sz="24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/>
              <a:t>Тема 2. П</a:t>
            </a:r>
            <a:r>
              <a:rPr lang="ru-RU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олитические взгляды классиков немецкой философии в конце XVIII–XIX вв.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/>
              <a:t>Тема 3. П</a:t>
            </a:r>
            <a:r>
              <a:rPr lang="ru-RU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олитические воззрения мыслителей эпохи Великой Французской революции;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/>
              <a:t>Тема 4. К</a:t>
            </a:r>
            <a:r>
              <a:rPr lang="ru-RU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онсервативная политическая мысль как реакция на Французскую революцию;</a:t>
            </a:r>
            <a:endParaRPr lang="ru-RU" sz="2400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/>
              <a:t>Тема 5. И</a:t>
            </a:r>
            <a:r>
              <a:rPr lang="ru-RU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деология либерализма во Франции;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/>
              <a:t>Тема 6. Ф</a:t>
            </a:r>
            <a:r>
              <a:rPr lang="ru-RU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ормирование либеральных взглядов в Англии;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/>
              <a:t>Тема 7. У</a:t>
            </a:r>
            <a:r>
              <a:rPr lang="ru-RU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чения социалистов-утопистов;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/>
              <a:t>Тема 8. И</a:t>
            </a:r>
            <a:r>
              <a:rPr lang="ru-RU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деи немарксистского социализма;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/>
              <a:t>Тема 9. П</a:t>
            </a:r>
            <a:r>
              <a:rPr lang="ru-RU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олитическая доктрина марксизма;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/>
              <a:t>Тема 10. П</a:t>
            </a:r>
            <a:r>
              <a:rPr lang="ru-RU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олитическая социология второй половины XIX – начала XX вв.</a:t>
            </a:r>
          </a:p>
          <a:p>
            <a:pPr marL="0" indent="0" algn="just">
              <a:buNone/>
            </a:pPr>
            <a:endParaRPr lang="ru-RU" sz="2400" dirty="0"/>
          </a:p>
          <a:p>
            <a:pPr algn="just"/>
            <a:endParaRPr lang="ru-RU" sz="2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8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1881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1881826" y="378835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881826" y="6531430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10260342" y="385304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803928" y="378835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0428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44090" y="1128652"/>
            <a:ext cx="7886700" cy="940860"/>
          </a:xfrm>
        </p:spPr>
        <p:txBody>
          <a:bodyPr/>
          <a:lstStyle/>
          <a:p>
            <a:pPr algn="ctr"/>
            <a:r>
              <a:rPr lang="ru-RU" dirty="0"/>
              <a:t>Как будут проходить занятия?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44090" y="2295888"/>
            <a:ext cx="7886700" cy="4351338"/>
          </a:xfrm>
        </p:spPr>
        <p:txBody>
          <a:bodyPr>
            <a:normAutofit/>
          </a:bodyPr>
          <a:lstStyle/>
          <a:p>
            <a:r>
              <a:rPr lang="ru-RU" sz="3200" dirty="0"/>
              <a:t>Теоретические опросы</a:t>
            </a:r>
          </a:p>
          <a:p>
            <a:r>
              <a:rPr lang="ru-RU" sz="3200" dirty="0"/>
              <a:t>Деловые игры</a:t>
            </a:r>
          </a:p>
          <a:p>
            <a:r>
              <a:rPr lang="ru-RU" sz="3200" dirty="0"/>
              <a:t>Круглые столы</a:t>
            </a:r>
          </a:p>
          <a:p>
            <a:r>
              <a:rPr lang="ru-RU" sz="3200" dirty="0"/>
              <a:t>Подготовка и обсуждение докладов и рефератов</a:t>
            </a:r>
          </a:p>
          <a:p>
            <a:r>
              <a:rPr lang="ru-RU" sz="3200" dirty="0"/>
              <a:t>Коллоквиумы</a:t>
            </a:r>
          </a:p>
          <a:p>
            <a:r>
              <a:rPr lang="ru-RU" sz="3200" dirty="0"/>
              <a:t>Тестирование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881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1881826" y="378835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881826" y="6531430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10260342" y="385304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803928" y="378835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0670" y="5048251"/>
            <a:ext cx="1980120" cy="1483179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1250" y="162997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078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44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Значение дисциплины для дальнейшего обучения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44090" y="2295888"/>
            <a:ext cx="78867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      Основные положения дисциплины могут быть использованы в дальнейшем при изучении следующих дисциплин: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Философия;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ymbol" panose="05050102010706020507" pitchFamily="18" charset="2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История государства и права России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;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ymbol" panose="05050102010706020507" pitchFamily="18" charset="2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История правовых и политических учений;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ymbol" panose="05050102010706020507" pitchFamily="18" charset="2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Правоохранительные органы;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ymbol" panose="05050102010706020507" pitchFamily="18" charset="2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Конституционное право России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ymbol" panose="05050102010706020507" pitchFamily="18" charset="2"/>
            </a:endParaRPr>
          </a:p>
          <a:p>
            <a:pPr marL="342900" indent="0" algn="just">
              <a:buNone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8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1881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1881826" y="378835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881826" y="6531430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10260342" y="385304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803928" y="378835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1322" y="3206382"/>
            <a:ext cx="1944244" cy="1346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51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7734" y="1143084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Значение дисциплины для практической работы юриста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44090" y="2295888"/>
            <a:ext cx="7886700" cy="435133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/>
              <a:t>Возможность расширить эрудицию, политический кругозор и политическую культуру; </a:t>
            </a:r>
          </a:p>
          <a:p>
            <a:pPr algn="just"/>
            <a:r>
              <a:rPr lang="ru-RU" dirty="0"/>
              <a:t>Расширить научное мировоззрение;</a:t>
            </a:r>
          </a:p>
          <a:p>
            <a:pPr algn="just"/>
            <a:r>
              <a:rPr lang="ru-RU" dirty="0"/>
              <a:t>Умение связывать собственную практическую работу с общечеловеческими ценностями и государственными интересами; </a:t>
            </a:r>
          </a:p>
          <a:p>
            <a:pPr algn="just"/>
            <a:r>
              <a:rPr lang="ru-RU" dirty="0"/>
              <a:t>Получение знаний для работы в органах государственной власти и управления, политических партиях </a:t>
            </a:r>
            <a:r>
              <a:rPr lang="ru-RU"/>
              <a:t>и общественно-политических  </a:t>
            </a:r>
            <a:r>
              <a:rPr lang="ru-RU" dirty="0"/>
              <a:t>движениях</a:t>
            </a:r>
            <a:r>
              <a:rPr lang="en-US" dirty="0"/>
              <a:t>;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881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1881826" y="378835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881826" y="6500325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10260342" y="385304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803928" y="378835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1250" y="95921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1602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511</Words>
  <Application>Microsoft Office PowerPoint</Application>
  <PresentationFormat>Широкоэкранный</PresentationFormat>
  <Paragraphs>63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Roboto Medium</vt:lpstr>
      <vt:lpstr>Symbol</vt:lpstr>
      <vt:lpstr>Times New Roman</vt:lpstr>
      <vt:lpstr>Тема Office</vt:lpstr>
      <vt:lpstr>Презентация PowerPoint</vt:lpstr>
      <vt:lpstr>Цель освоения дисциплины </vt:lpstr>
      <vt:lpstr>Задачи дисциплины</vt:lpstr>
      <vt:lpstr>Для кого предназначена дисциплина?</vt:lpstr>
      <vt:lpstr>Что изучается в ходе освоения дисциплины?</vt:lpstr>
      <vt:lpstr>Тематический план дисциплины</vt:lpstr>
      <vt:lpstr>Как будут проходить занятия?</vt:lpstr>
      <vt:lpstr>Значение дисциплины для дальнейшего обучения</vt:lpstr>
      <vt:lpstr>Значение дисциплины для практической работы юриста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 Бичехвост</dc:creator>
  <cp:lastModifiedBy>Александр Бичехвост</cp:lastModifiedBy>
  <cp:revision>6</cp:revision>
  <dcterms:created xsi:type="dcterms:W3CDTF">2022-02-02T07:51:34Z</dcterms:created>
  <dcterms:modified xsi:type="dcterms:W3CDTF">2022-02-02T11:23:10Z</dcterms:modified>
</cp:coreProperties>
</file>